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3" r:id="rId6"/>
    <p:sldId id="260" r:id="rId7"/>
    <p:sldId id="261" r:id="rId8"/>
    <p:sldId id="262"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A69CC35-22A1-4620-B038-0256EE9269C4}" type="datetimeFigureOut">
              <a:rPr lang="ru-RU" smtClean="0"/>
              <a:t>19.05.2021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9FF7C0B-3052-4F26-ACFD-C099B45E65F9}"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A69CC35-22A1-4620-B038-0256EE9269C4}" type="datetimeFigureOut">
              <a:rPr lang="ru-RU" smtClean="0"/>
              <a:t>19.05.2021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9FF7C0B-3052-4F26-ACFD-C099B45E65F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A69CC35-22A1-4620-B038-0256EE9269C4}" type="datetimeFigureOut">
              <a:rPr lang="ru-RU" smtClean="0"/>
              <a:t>19.05.2021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9FF7C0B-3052-4F26-ACFD-C099B45E65F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A69CC35-22A1-4620-B038-0256EE9269C4}" type="datetimeFigureOut">
              <a:rPr lang="ru-RU" smtClean="0"/>
              <a:t>19.05.2021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9FF7C0B-3052-4F26-ACFD-C099B45E65F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A69CC35-22A1-4620-B038-0256EE9269C4}" type="datetimeFigureOut">
              <a:rPr lang="ru-RU" smtClean="0"/>
              <a:t>19.05.2021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49FF7C0B-3052-4F26-ACFD-C099B45E65F9}"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A69CC35-22A1-4620-B038-0256EE9269C4}" type="datetimeFigureOut">
              <a:rPr lang="ru-RU" smtClean="0"/>
              <a:t>19.05.2021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9FF7C0B-3052-4F26-ACFD-C099B45E65F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A69CC35-22A1-4620-B038-0256EE9269C4}" type="datetimeFigureOut">
              <a:rPr lang="ru-RU" smtClean="0"/>
              <a:t>19.05.2021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9FF7C0B-3052-4F26-ACFD-C099B45E65F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A69CC35-22A1-4620-B038-0256EE9269C4}" type="datetimeFigureOut">
              <a:rPr lang="ru-RU" smtClean="0"/>
              <a:t>19.05.2021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9FF7C0B-3052-4F26-ACFD-C099B45E65F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A69CC35-22A1-4620-B038-0256EE9269C4}" type="datetimeFigureOut">
              <a:rPr lang="ru-RU" smtClean="0"/>
              <a:t>19.05.2021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49FF7C0B-3052-4F26-ACFD-C099B45E65F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A69CC35-22A1-4620-B038-0256EE9269C4}" type="datetimeFigureOut">
              <a:rPr lang="ru-RU" smtClean="0"/>
              <a:t>19.05.2021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9FF7C0B-3052-4F26-ACFD-C099B45E65F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A69CC35-22A1-4620-B038-0256EE9269C4}" type="datetimeFigureOut">
              <a:rPr lang="ru-RU" smtClean="0"/>
              <a:t>19.05.2021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9FF7C0B-3052-4F26-ACFD-C099B45E65F9}"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A69CC35-22A1-4620-B038-0256EE9269C4}" type="datetimeFigureOut">
              <a:rPr lang="ru-RU" smtClean="0"/>
              <a:t>19.05.2021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9FF7C0B-3052-4F26-ACFD-C099B45E65F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71802" y="533400"/>
            <a:ext cx="5715040" cy="2109782"/>
          </a:xfrm>
        </p:spPr>
        <p:txBody>
          <a:bodyPr/>
          <a:lstStyle/>
          <a:p>
            <a:pPr algn="ctr"/>
            <a:r>
              <a:rPr lang="ru-RU" sz="4400" dirty="0" smtClean="0">
                <a:latin typeface="Times New Roman" pitchFamily="18" charset="0"/>
                <a:cs typeface="Times New Roman" pitchFamily="18" charset="0"/>
              </a:rPr>
              <a:t>Прогулка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в жизни ребенка</a:t>
            </a:r>
            <a:endParaRPr lang="ru-RU" sz="4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354442" y="2928934"/>
            <a:ext cx="5114778" cy="3929066"/>
          </a:xfrm>
        </p:spPr>
        <p:txBody>
          <a:bodyPr>
            <a:normAutofit lnSpcReduction="10000"/>
          </a:bodyPr>
          <a:lstStyle/>
          <a:p>
            <a:pPr algn="ctr"/>
            <a:r>
              <a:rPr lang="ru-RU" dirty="0" smtClean="0">
                <a:latin typeface="Times New Roman" pitchFamily="18" charset="0"/>
                <a:cs typeface="Times New Roman" pitchFamily="18" charset="0"/>
              </a:rPr>
              <a:t>Подготовила: </a:t>
            </a:r>
          </a:p>
          <a:p>
            <a:pPr algn="ctr"/>
            <a:r>
              <a:rPr lang="ru-RU" dirty="0" smtClean="0">
                <a:latin typeface="Times New Roman" pitchFamily="18" charset="0"/>
                <a:cs typeface="Times New Roman" pitchFamily="18" charset="0"/>
              </a:rPr>
              <a:t>воспитатель 1 </a:t>
            </a:r>
            <a:r>
              <a:rPr lang="ru-RU" dirty="0" smtClean="0">
                <a:latin typeface="Times New Roman" pitchFamily="18" charset="0"/>
                <a:cs typeface="Times New Roman" pitchFamily="18" charset="0"/>
              </a:rPr>
              <a:t>квалификационной </a:t>
            </a:r>
            <a:r>
              <a:rPr lang="ru-RU" dirty="0" smtClean="0">
                <a:latin typeface="Times New Roman" pitchFamily="18" charset="0"/>
                <a:cs typeface="Times New Roman" pitchFamily="18" charset="0"/>
              </a:rPr>
              <a:t>категории </a:t>
            </a:r>
          </a:p>
          <a:p>
            <a:pPr algn="ctr"/>
            <a:r>
              <a:rPr lang="ru-RU" dirty="0" smtClean="0">
                <a:latin typeface="Times New Roman" pitchFamily="18" charset="0"/>
                <a:cs typeface="Times New Roman" pitchFamily="18" charset="0"/>
              </a:rPr>
              <a:t>Корнилова Л.В.</a:t>
            </a: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г. Ярославль</a:t>
            </a:r>
            <a:endParaRPr lang="ru-RU" dirty="0">
              <a:latin typeface="Times New Roman" pitchFamily="18" charset="0"/>
              <a:cs typeface="Times New Roman" pitchFamily="18" charset="0"/>
            </a:endParaRPr>
          </a:p>
        </p:txBody>
      </p:sp>
      <p:pic>
        <p:nvPicPr>
          <p:cNvPr id="5" name="Рисунок 4" descr="kids-playing-outdoor-in-park_33070-890.jpg"/>
          <p:cNvPicPr>
            <a:picLocks noChangeAspect="1"/>
          </p:cNvPicPr>
          <p:nvPr/>
        </p:nvPicPr>
        <p:blipFill>
          <a:blip r:embed="rId2"/>
          <a:stretch>
            <a:fillRect/>
          </a:stretch>
        </p:blipFill>
        <p:spPr>
          <a:xfrm>
            <a:off x="0" y="0"/>
            <a:ext cx="2643230" cy="2643230"/>
          </a:xfrm>
          <a:prstGeom prst="rect">
            <a:avLst/>
          </a:prstGeom>
        </p:spPr>
      </p:pic>
      <p:pic>
        <p:nvPicPr>
          <p:cNvPr id="7" name="Рисунок 6" descr="i.jpeg"/>
          <p:cNvPicPr>
            <a:picLocks noChangeAspect="1"/>
          </p:cNvPicPr>
          <p:nvPr/>
        </p:nvPicPr>
        <p:blipFill>
          <a:blip r:embed="rId3" cstate="print"/>
          <a:stretch>
            <a:fillRect/>
          </a:stretch>
        </p:blipFill>
        <p:spPr>
          <a:xfrm>
            <a:off x="0" y="4793047"/>
            <a:ext cx="2643174" cy="2064953"/>
          </a:xfrm>
          <a:prstGeom prst="rect">
            <a:avLst/>
          </a:prstGeom>
        </p:spPr>
      </p:pic>
      <p:pic>
        <p:nvPicPr>
          <p:cNvPr id="8" name="Рисунок 7" descr="vector-children-hiking-in-the-woods.jpg"/>
          <p:cNvPicPr>
            <a:picLocks noChangeAspect="1"/>
          </p:cNvPicPr>
          <p:nvPr/>
        </p:nvPicPr>
        <p:blipFill>
          <a:blip r:embed="rId4" cstate="print"/>
          <a:stretch>
            <a:fillRect/>
          </a:stretch>
        </p:blipFill>
        <p:spPr>
          <a:xfrm>
            <a:off x="4572000" y="4357694"/>
            <a:ext cx="2733050" cy="1785926"/>
          </a:xfrm>
          <a:prstGeom prst="rect">
            <a:avLst/>
          </a:prstGeom>
        </p:spPr>
      </p:pic>
      <p:pic>
        <p:nvPicPr>
          <p:cNvPr id="9" name="Рисунок 8" descr="01_29_08.jpg"/>
          <p:cNvPicPr>
            <a:picLocks noChangeAspect="1"/>
          </p:cNvPicPr>
          <p:nvPr/>
        </p:nvPicPr>
        <p:blipFill>
          <a:blip r:embed="rId5"/>
          <a:stretch>
            <a:fillRect/>
          </a:stretch>
        </p:blipFill>
        <p:spPr>
          <a:xfrm>
            <a:off x="0" y="2714620"/>
            <a:ext cx="2667016" cy="20002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457200" y="332656"/>
            <a:ext cx="7239000" cy="6123080"/>
          </a:xfrm>
        </p:spPr>
        <p:txBody>
          <a:bodyPr/>
          <a:lstStyle/>
          <a:p>
            <a:pPr>
              <a:buFont typeface="Wingdings" pitchFamily="2" charset="2"/>
              <a:buChar char="Ø"/>
            </a:pPr>
            <a:r>
              <a:rPr lang="ru-RU" dirty="0" smtClean="0"/>
              <a:t> </a:t>
            </a:r>
            <a:r>
              <a:rPr lang="ru-RU" dirty="0">
                <a:latin typeface="Times New Roman" pitchFamily="18" charset="0"/>
                <a:cs typeface="Times New Roman" pitchFamily="18" charset="0"/>
              </a:rPr>
              <a:t>Надо </a:t>
            </a:r>
            <a:r>
              <a:rPr lang="ru-RU" b="1" dirty="0">
                <a:latin typeface="Times New Roman" pitchFamily="18" charset="0"/>
                <a:cs typeface="Times New Roman" pitchFamily="18" charset="0"/>
              </a:rPr>
              <a:t>играть в мяч</a:t>
            </a:r>
            <a:r>
              <a:rPr lang="ru-RU" dirty="0">
                <a:latin typeface="Times New Roman" pitchFamily="18" charset="0"/>
                <a:cs typeface="Times New Roman" pitchFamily="18" charset="0"/>
              </a:rPr>
              <a:t>. Учить попадать ногой по мячу, догонять мяч, отбрасывать от себя мяч и ловить его. Кому-то это может показаться странным, но я встречала нормальных, здоровых детей, которые этими навыками не обладали даже в возрасте четырех лет. А ведь если не тренировать умение поймать предмет, то сам по себе этот навык не возникнет.</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4077072"/>
            <a:ext cx="3810000" cy="254508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b="8444"/>
          <a:stretch/>
        </p:blipFill>
        <p:spPr>
          <a:xfrm>
            <a:off x="179512" y="4064975"/>
            <a:ext cx="3635896" cy="2557177"/>
          </a:xfrm>
          <a:prstGeom prst="rect">
            <a:avLst/>
          </a:prstGeom>
        </p:spPr>
      </p:pic>
    </p:spTree>
    <p:extLst>
      <p:ext uri="{BB962C8B-B14F-4D97-AF65-F5344CB8AC3E}">
        <p14:creationId xmlns:p14="http://schemas.microsoft.com/office/powerpoint/2010/main" val="4197659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457200" y="332656"/>
            <a:ext cx="7239000" cy="6123080"/>
          </a:xfrm>
        </p:spPr>
        <p:txBody>
          <a:bodyPr/>
          <a:lstStyle/>
          <a:p>
            <a:pPr>
              <a:buFont typeface="Wingdings" pitchFamily="2" charset="2"/>
              <a:buChar char="Ø"/>
            </a:pPr>
            <a:r>
              <a:rPr lang="ru-RU" dirty="0" smtClean="0"/>
              <a:t> </a:t>
            </a:r>
            <a:r>
              <a:rPr lang="ru-RU" dirty="0">
                <a:latin typeface="Times New Roman" pitchFamily="18" charset="0"/>
                <a:cs typeface="Times New Roman" pitchFamily="18" charset="0"/>
              </a:rPr>
              <a:t>Надо </a:t>
            </a:r>
            <a:r>
              <a:rPr lang="ru-RU" b="1" dirty="0">
                <a:latin typeface="Times New Roman" pitchFamily="18" charset="0"/>
                <a:cs typeface="Times New Roman" pitchFamily="18" charset="0"/>
              </a:rPr>
              <a:t>спускаться и подниматься по ступенькам</a:t>
            </a:r>
            <a:r>
              <a:rPr lang="ru-RU" dirty="0">
                <a:latin typeface="Times New Roman" pitchFamily="18" charset="0"/>
                <a:cs typeface="Times New Roman" pitchFamily="18" charset="0"/>
              </a:rPr>
              <a:t>. Необязательно вызывать лифт с первого этажа. Например, до третьего этажа можно подняться пешком, считая ступеньки, а потом уже вызвать лифт и ехать на свой родной девятый.</a:t>
            </a:r>
          </a:p>
          <a:p>
            <a:pPr marL="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583" y="3119299"/>
            <a:ext cx="4915805" cy="327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024"/>
          <a:stretch/>
        </p:blipFill>
        <p:spPr bwMode="auto">
          <a:xfrm>
            <a:off x="549005" y="2806098"/>
            <a:ext cx="2412454" cy="359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648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457200" y="332656"/>
            <a:ext cx="7239000" cy="6123080"/>
          </a:xfrm>
        </p:spPr>
        <p:txBody>
          <a:bodyPr/>
          <a:lstStyle/>
          <a:p>
            <a:pPr marL="0" indent="0">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Разрешите ребенку </a:t>
            </a:r>
            <a:r>
              <a:rPr lang="ru-RU" b="1" dirty="0">
                <a:latin typeface="Times New Roman" pitchFamily="18" charset="0"/>
                <a:cs typeface="Times New Roman" pitchFamily="18" charset="0"/>
              </a:rPr>
              <a:t>ходить по бордюрам</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это отличное упражнение на развитие равновесия.</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060848"/>
            <a:ext cx="3165980" cy="3429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992036"/>
            <a:ext cx="2376264" cy="3566624"/>
          </a:xfrm>
          <a:prstGeom prst="rect">
            <a:avLst/>
          </a:prstGeom>
        </p:spPr>
      </p:pic>
    </p:spTree>
    <p:extLst>
      <p:ext uri="{BB962C8B-B14F-4D97-AF65-F5344CB8AC3E}">
        <p14:creationId xmlns:p14="http://schemas.microsoft.com/office/powerpoint/2010/main" val="2200939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457200" y="260648"/>
            <a:ext cx="7239000" cy="6195088"/>
          </a:xfrm>
        </p:spPr>
        <p:txBody>
          <a:bodyPr/>
          <a:lstStyle/>
          <a:p>
            <a:pPr marL="0" indent="0">
              <a:buNone/>
            </a:pPr>
            <a:r>
              <a:rPr lang="ru-RU" dirty="0" smtClean="0"/>
              <a:t> </a:t>
            </a:r>
            <a:r>
              <a:rPr lang="ru-RU" dirty="0">
                <a:latin typeface="Times New Roman" pitchFamily="18" charset="0"/>
                <a:cs typeface="Times New Roman" pitchFamily="18" charset="0"/>
              </a:rPr>
              <a:t>Позволяйте </a:t>
            </a:r>
            <a:r>
              <a:rPr lang="ru-RU" b="1" dirty="0">
                <a:latin typeface="Times New Roman" pitchFamily="18" charset="0"/>
                <a:cs typeface="Times New Roman" pitchFamily="18" charset="0"/>
              </a:rPr>
              <a:t>залезать на пеньки, скамейки, заборчики, большие камни</a:t>
            </a:r>
            <a:r>
              <a:rPr lang="ru-RU" dirty="0">
                <a:latin typeface="Times New Roman" pitchFamily="18" charset="0"/>
                <a:cs typeface="Times New Roman" pitchFamily="18" charset="0"/>
              </a:rPr>
              <a:t>. Не спешите помогать малышу. Часто вижу: ребенок только закинул ногу на скамейку, чтобы залезть, а заботливая мама, разгадав намерение, уже подхватывает и усаживает его. Сама.</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3501008"/>
            <a:ext cx="4464496" cy="2917348"/>
          </a:xfrm>
          <a:prstGeom prst="rect">
            <a:avLst/>
          </a:prstGeom>
        </p:spPr>
      </p:pic>
    </p:spTree>
    <p:extLst>
      <p:ext uri="{BB962C8B-B14F-4D97-AF65-F5344CB8AC3E}">
        <p14:creationId xmlns:p14="http://schemas.microsoft.com/office/powerpoint/2010/main" val="240878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457200" y="188640"/>
            <a:ext cx="7239000" cy="6267096"/>
          </a:xfrm>
        </p:spPr>
        <p:txBody>
          <a:bodyPr/>
          <a:lstStyle/>
          <a:p>
            <a:pPr marL="0" indent="0">
              <a:buNone/>
            </a:pPr>
            <a:r>
              <a:rPr lang="ru-RU" dirty="0" smtClean="0"/>
              <a:t> </a:t>
            </a:r>
            <a:r>
              <a:rPr lang="ru-RU" dirty="0">
                <a:latin typeface="Times New Roman" pitchFamily="18" charset="0"/>
                <a:cs typeface="Times New Roman" pitchFamily="18" charset="0"/>
              </a:rPr>
              <a:t>Не обходите стороной </a:t>
            </a:r>
            <a:r>
              <a:rPr lang="ru-RU" b="1" dirty="0">
                <a:latin typeface="Times New Roman" pitchFamily="18" charset="0"/>
                <a:cs typeface="Times New Roman" pitchFamily="18" charset="0"/>
              </a:rPr>
              <a:t>шведские стенки, горки</a:t>
            </a:r>
            <a:r>
              <a:rPr lang="ru-RU" dirty="0">
                <a:latin typeface="Times New Roman" pitchFamily="18" charset="0"/>
                <a:cs typeface="Times New Roman" pitchFamily="18" charset="0"/>
              </a:rPr>
              <a:t> и прочие конструкции для лазания и ползания на детских площадках. Страхуйте для безопасности, но позволяйте залезть.</a:t>
            </a:r>
          </a:p>
          <a:p>
            <a:pPr marL="0" indent="0">
              <a:buNone/>
            </a:pPr>
            <a:endParaRPr lang="ru-RU" b="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5" y="2060848"/>
            <a:ext cx="4176464" cy="234926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3891989"/>
            <a:ext cx="4427984" cy="2802084"/>
          </a:xfrm>
          <a:prstGeom prst="rect">
            <a:avLst/>
          </a:prstGeom>
        </p:spPr>
      </p:pic>
    </p:spTree>
    <p:extLst>
      <p:ext uri="{BB962C8B-B14F-4D97-AF65-F5344CB8AC3E}">
        <p14:creationId xmlns:p14="http://schemas.microsoft.com/office/powerpoint/2010/main" val="3237315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457200" y="188640"/>
            <a:ext cx="7239000" cy="6267096"/>
          </a:xfrm>
        </p:spPr>
        <p:txBody>
          <a:bodyPr/>
          <a:lstStyle/>
          <a:p>
            <a:pPr marL="0" indent="0">
              <a:buNone/>
            </a:pPr>
            <a:r>
              <a:rPr lang="ru-RU" dirty="0">
                <a:latin typeface="Times New Roman" pitchFamily="18" charset="0"/>
                <a:cs typeface="Times New Roman" pitchFamily="18" charset="0"/>
              </a:rPr>
              <a:t>Тренируйте </a:t>
            </a:r>
            <a:r>
              <a:rPr lang="ru-RU" b="1" dirty="0">
                <a:latin typeface="Times New Roman" pitchFamily="18" charset="0"/>
                <a:cs typeface="Times New Roman" pitchFamily="18" charset="0"/>
              </a:rPr>
              <a:t>навык подъема в горку и спуска с горы</a:t>
            </a:r>
            <a:r>
              <a:rPr lang="ru-RU" dirty="0">
                <a:latin typeface="Times New Roman" pitchFamily="18" charset="0"/>
                <a:cs typeface="Times New Roman" pitchFamily="18" charset="0"/>
              </a:rPr>
              <a:t>. Если нет естественной ландшафтной горки, можно такую горку соорудить, положив, например, доску на ступеньку.</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780928"/>
            <a:ext cx="4680520" cy="3510390"/>
          </a:xfrm>
          <a:prstGeom prst="rect">
            <a:avLst/>
          </a:prstGeom>
        </p:spPr>
      </p:pic>
    </p:spTree>
    <p:extLst>
      <p:ext uri="{BB962C8B-B14F-4D97-AF65-F5344CB8AC3E}">
        <p14:creationId xmlns:p14="http://schemas.microsoft.com/office/powerpoint/2010/main" val="2327916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239000" cy="1656184"/>
          </a:xfrm>
        </p:spPr>
        <p:txBody>
          <a:bodyPr>
            <a:normAutofit fontScale="90000"/>
          </a:bodyPr>
          <a:lstStyle/>
          <a:p>
            <a:pPr algn="ctr"/>
            <a:r>
              <a:rPr lang="ru-RU" b="0" dirty="0"/>
              <a:t>Как сделать тренажер из доски</a:t>
            </a:r>
            <a:r>
              <a:rPr lang="ru-RU" dirty="0"/>
              <a:t/>
            </a:r>
            <a:br>
              <a:rPr lang="ru-RU" dirty="0"/>
            </a:br>
            <a:endParaRPr lang="ru-RU" dirty="0"/>
          </a:p>
        </p:txBody>
      </p:sp>
      <p:sp>
        <p:nvSpPr>
          <p:cNvPr id="3" name="Объект 2"/>
          <p:cNvSpPr>
            <a:spLocks noGrp="1"/>
          </p:cNvSpPr>
          <p:nvPr>
            <p:ph idx="1"/>
          </p:nvPr>
        </p:nvSpPr>
        <p:spPr>
          <a:xfrm>
            <a:off x="457200" y="1340768"/>
            <a:ext cx="7239000" cy="5517232"/>
          </a:xfrm>
        </p:spPr>
        <p:txBody>
          <a:bodyPr>
            <a:normAutofit fontScale="70000" lnSpcReduction="20000"/>
          </a:bodyPr>
          <a:lstStyle/>
          <a:p>
            <a:pPr marL="0" indent="0">
              <a:buNone/>
            </a:pPr>
            <a:r>
              <a:rPr lang="ru-RU" dirty="0" smtClean="0"/>
              <a:t> </a:t>
            </a:r>
            <a:r>
              <a:rPr lang="ru-RU" dirty="0" smtClean="0">
                <a:latin typeface="Times New Roman" pitchFamily="18" charset="0"/>
                <a:cs typeface="Times New Roman" pitchFamily="18" charset="0"/>
              </a:rPr>
              <a:t>Доска </a:t>
            </a:r>
            <a:r>
              <a:rPr lang="ru-RU" dirty="0">
                <a:latin typeface="Times New Roman" pitchFamily="18" charset="0"/>
                <a:cs typeface="Times New Roman" pitchFamily="18" charset="0"/>
              </a:rPr>
              <a:t>вообще универсальный тренажер. </a:t>
            </a:r>
            <a:endParaRPr lang="ru-RU" dirty="0" smtClean="0">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Кладем </a:t>
            </a:r>
            <a:r>
              <a:rPr lang="ru-RU" dirty="0">
                <a:latin typeface="Times New Roman" pitchFamily="18" charset="0"/>
                <a:cs typeface="Times New Roman" pitchFamily="18" charset="0"/>
              </a:rPr>
              <a:t>доску на два кирпича и </a:t>
            </a:r>
            <a:r>
              <a:rPr lang="ru-RU" dirty="0" smtClean="0">
                <a:latin typeface="Times New Roman" pitchFamily="18" charset="0"/>
                <a:cs typeface="Times New Roman" pitchFamily="18" charset="0"/>
              </a:rPr>
              <a:t>играем </a:t>
            </a:r>
            <a:r>
              <a:rPr lang="ru-RU" dirty="0">
                <a:latin typeface="Times New Roman" pitchFamily="18" charset="0"/>
                <a:cs typeface="Times New Roman" pitchFamily="18" charset="0"/>
              </a:rPr>
              <a:t>в «Пройди по мостику».</a:t>
            </a:r>
          </a:p>
          <a:p>
            <a:pPr>
              <a:buFont typeface="Wingdings" pitchFamily="2" charset="2"/>
              <a:buChar char="Ø"/>
            </a:pPr>
            <a:r>
              <a:rPr lang="ru-RU" dirty="0" smtClean="0">
                <a:latin typeface="Times New Roman" pitchFamily="18" charset="0"/>
                <a:cs typeface="Times New Roman" pitchFamily="18" charset="0"/>
              </a:rPr>
              <a:t>Тренируйте навыки </a:t>
            </a:r>
            <a:r>
              <a:rPr lang="ru-RU" dirty="0">
                <a:latin typeface="Times New Roman" pitchFamily="18" charset="0"/>
                <a:cs typeface="Times New Roman" pitchFamily="18" charset="0"/>
              </a:rPr>
              <a:t>перешагивания через препятствие. Перешагивали сначала через лежащую на земле доску, потом через стоящую ребром (удерживали ее кирпичи), потом через лежащую на кирпичах — третий уровень сложности.</a:t>
            </a:r>
          </a:p>
          <a:p>
            <a:pPr>
              <a:buFont typeface="Wingdings" pitchFamily="2" charset="2"/>
              <a:buChar char="Ø"/>
            </a:pPr>
            <a:r>
              <a:rPr lang="ru-RU" dirty="0" smtClean="0">
                <a:latin typeface="Times New Roman" pitchFamily="18" charset="0"/>
                <a:cs typeface="Times New Roman" pitchFamily="18" charset="0"/>
              </a:rPr>
              <a:t>Подложим </a:t>
            </a:r>
            <a:r>
              <a:rPr lang="ru-RU" dirty="0">
                <a:latin typeface="Times New Roman" pitchFamily="18" charset="0"/>
                <a:cs typeface="Times New Roman" pitchFamily="18" charset="0"/>
              </a:rPr>
              <a:t>под доску один кирпич посередине, и получился балансир. Идет ребенок от одного края доски до середины, поднимается вверх, шаг — и доска меняет положение, теперь нужно спускаться. И при этом удерживать равновесие. (Естественно, взрослый рядом, страхует.)</a:t>
            </a:r>
          </a:p>
          <a:p>
            <a:pPr>
              <a:buFont typeface="Wingdings" pitchFamily="2" charset="2"/>
              <a:buChar char="Ø"/>
            </a:pPr>
            <a:r>
              <a:rPr lang="ru-RU" dirty="0">
                <a:latin typeface="Times New Roman" pitchFamily="18" charset="0"/>
                <a:cs typeface="Times New Roman" pitchFamily="18" charset="0"/>
              </a:rPr>
              <a:t>Положили доску на край песочницы — получилась пологая горка, можно тренировать навык подъема и спуска.</a:t>
            </a:r>
          </a:p>
          <a:p>
            <a:pPr>
              <a:buFont typeface="Wingdings" pitchFamily="2" charset="2"/>
              <a:buChar char="Ø"/>
            </a:pPr>
            <a:r>
              <a:rPr lang="ru-RU" dirty="0">
                <a:latin typeface="Times New Roman" pitchFamily="18" charset="0"/>
                <a:cs typeface="Times New Roman" pitchFamily="18" charset="0"/>
              </a:rPr>
              <a:t>Хорошая идея — закатывать в горку и скатывать с нее мячик. Если доску на край скамейки положить — горка получится более крутая. (Доска должна быть хорошо закреплена.) А можно под доской пролезать — тоже важный навык.</a:t>
            </a:r>
          </a:p>
          <a:p>
            <a:pPr>
              <a:buFont typeface="Wingdings" pitchFamily="2" charset="2"/>
              <a:buChar char="Ø"/>
            </a:pPr>
            <a:r>
              <a:rPr lang="ru-RU" dirty="0">
                <a:latin typeface="Times New Roman" pitchFamily="18" charset="0"/>
                <a:cs typeface="Times New Roman" pitchFamily="18" charset="0"/>
              </a:rPr>
              <a:t>Снова положили доску на землю — играем в игру «Перепрыгни через доску» или «Пройди по доске спиной вперед».</a:t>
            </a:r>
          </a:p>
          <a:p>
            <a:pPr marL="0" indent="0">
              <a:buNone/>
            </a:pPr>
            <a:endParaRPr lang="ru-RU" dirty="0"/>
          </a:p>
        </p:txBody>
      </p:sp>
    </p:spTree>
    <p:extLst>
      <p:ext uri="{BB962C8B-B14F-4D97-AF65-F5344CB8AC3E}">
        <p14:creationId xmlns:p14="http://schemas.microsoft.com/office/powerpoint/2010/main" val="1817754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457200" y="332656"/>
            <a:ext cx="7239000" cy="6123080"/>
          </a:xfrm>
        </p:spPr>
        <p:txBody>
          <a:bodyPr>
            <a:normAutofit fontScale="77500" lnSpcReduction="20000"/>
          </a:bodyPr>
          <a:lstStyle/>
          <a:p>
            <a:pPr marL="0" indent="0" algn="ctr">
              <a:buNone/>
            </a:pPr>
            <a:r>
              <a:rPr lang="ru-RU" dirty="0" smtClean="0"/>
              <a:t> </a:t>
            </a:r>
            <a:r>
              <a:rPr lang="ru-RU" b="1" dirty="0">
                <a:solidFill>
                  <a:srgbClr val="FF0000"/>
                </a:solidFill>
                <a:latin typeface="Times New Roman" pitchFamily="18" charset="0"/>
                <a:cs typeface="Times New Roman" pitchFamily="18" charset="0"/>
              </a:rPr>
              <a:t>Спасибо вам за </a:t>
            </a:r>
            <a:r>
              <a:rPr lang="ru-RU" b="1" dirty="0" smtClean="0">
                <a:solidFill>
                  <a:srgbClr val="FF0000"/>
                </a:solidFill>
                <a:latin typeface="Times New Roman" pitchFamily="18" charset="0"/>
                <a:cs typeface="Times New Roman" pitchFamily="18" charset="0"/>
              </a:rPr>
              <a:t>внимание! </a:t>
            </a:r>
          </a:p>
          <a:p>
            <a:pPr marL="0" indent="0">
              <a:buNone/>
            </a:pPr>
            <a:r>
              <a:rPr lang="ru-RU" dirty="0" smtClean="0">
                <a:latin typeface="Times New Roman" pitchFamily="18" charset="0"/>
                <a:cs typeface="Times New Roman" pitchFamily="18" charset="0"/>
              </a:rPr>
              <a:t>Надеемся, </a:t>
            </a:r>
            <a:r>
              <a:rPr lang="ru-RU" dirty="0">
                <a:latin typeface="Times New Roman" pitchFamily="18" charset="0"/>
                <a:cs typeface="Times New Roman" pitchFamily="18" charset="0"/>
              </a:rPr>
              <a:t>что </a:t>
            </a:r>
            <a:r>
              <a:rPr lang="ru-RU" dirty="0" smtClean="0">
                <a:latin typeface="Times New Roman" pitchFamily="18" charset="0"/>
                <a:cs typeface="Times New Roman" pitchFamily="18" charset="0"/>
              </a:rPr>
              <a:t>вам понравилась информация и найдет </a:t>
            </a:r>
            <a:r>
              <a:rPr lang="ru-RU" dirty="0">
                <a:latin typeface="Times New Roman" pitchFamily="18" charset="0"/>
                <a:cs typeface="Times New Roman" pitchFamily="18" charset="0"/>
              </a:rPr>
              <a:t>отклик в ваших семьях и поможет в какой то мере организовывать прогулку с вашими детьми, не только в выходной но и в будни.</a:t>
            </a:r>
          </a:p>
          <a:p>
            <a:pPr marL="0" indent="0">
              <a:buNone/>
            </a:pPr>
            <a:r>
              <a:rPr lang="ru-RU" dirty="0">
                <a:latin typeface="Times New Roman" pitchFamily="18" charset="0"/>
                <a:cs typeface="Times New Roman" pitchFamily="18" charset="0"/>
              </a:rPr>
              <a:t>Надеюсь, что </a:t>
            </a:r>
            <a:r>
              <a:rPr lang="ru-RU" dirty="0" smtClean="0">
                <a:latin typeface="Times New Roman" pitchFamily="18" charset="0"/>
                <a:cs typeface="Times New Roman" pitchFamily="18" charset="0"/>
              </a:rPr>
              <a:t>вы возьмёте эту информацию себе на заметку.</a:t>
            </a:r>
            <a:endParaRPr lang="ru-RU" dirty="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И пусть совместная </a:t>
            </a:r>
            <a:r>
              <a:rPr lang="ru-RU" dirty="0">
                <a:latin typeface="Times New Roman" pitchFamily="18" charset="0"/>
                <a:cs typeface="Times New Roman" pitchFamily="18" charset="0"/>
              </a:rPr>
              <a:t>активная </a:t>
            </a:r>
            <a:r>
              <a:rPr lang="ru-RU" dirty="0" smtClean="0">
                <a:latin typeface="Times New Roman" pitchFamily="18" charset="0"/>
                <a:cs typeface="Times New Roman" pitchFamily="18" charset="0"/>
              </a:rPr>
              <a:t>прогулка:</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Способствует укреплению семьи;</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Формирует у детей важнейшие нравственные качества;</a:t>
            </a:r>
          </a:p>
          <a:p>
            <a:pPr marL="0" indent="0">
              <a:buNone/>
            </a:pPr>
            <a:r>
              <a:rPr lang="ru-RU" dirty="0">
                <a:latin typeface="Times New Roman" pitchFamily="18" charset="0"/>
                <a:cs typeface="Times New Roman" pitchFamily="18" charset="0"/>
              </a:rPr>
              <a:t>-</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Развивает у детей любознательность;</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 Приобщает детей к удивительному миру природы, воспитывая </a:t>
            </a:r>
            <a:r>
              <a:rPr lang="ru-RU" dirty="0" smtClean="0">
                <a:latin typeface="Times New Roman" pitchFamily="18" charset="0"/>
                <a:cs typeface="Times New Roman" pitchFamily="18" charset="0"/>
              </a:rPr>
              <a:t>    к </a:t>
            </a:r>
            <a:r>
              <a:rPr lang="ru-RU" dirty="0">
                <a:latin typeface="Times New Roman" pitchFamily="18" charset="0"/>
                <a:cs typeface="Times New Roman" pitchFamily="18" charset="0"/>
              </a:rPr>
              <a:t>ней бережное отношение, закладывает основы патриотического воспитания;</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Расширяет кругозор ребенка;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Формирует у ребенка первичные представления об истории родного края, традициях, культуре народа;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Сближает всех членов семьи (дети живут одними задачами с родителями, чувствуют причастность к общему делу);</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При совместной прогулке возникает тот духовный контакт, о котором многие родители только мечтают;</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У родителей становится больше свободного времени, а значит, они более терпеливо относятся к попыткам собственной деятельности ребенка, развивая в нем самостоятельность.</a:t>
            </a:r>
          </a:p>
          <a:p>
            <a:pPr marL="0" indent="0">
              <a:buNone/>
            </a:pPr>
            <a:endParaRPr lang="ru-RU" dirty="0"/>
          </a:p>
        </p:txBody>
      </p:sp>
    </p:spTree>
    <p:extLst>
      <p:ext uri="{BB962C8B-B14F-4D97-AF65-F5344CB8AC3E}">
        <p14:creationId xmlns:p14="http://schemas.microsoft.com/office/powerpoint/2010/main" val="509587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7239000" cy="2000264"/>
          </a:xfrm>
        </p:spPr>
        <p:txBody>
          <a:bodyPr>
            <a:normAutofit fontScale="90000"/>
          </a:bodyPr>
          <a:lstStyle/>
          <a:p>
            <a:pPr algn="ctr"/>
            <a:r>
              <a:rPr lang="ru-RU" dirty="0" smtClean="0">
                <a:latin typeface="Times New Roman" pitchFamily="18" charset="0"/>
                <a:cs typeface="Times New Roman" pitchFamily="18" charset="0"/>
              </a:rPr>
              <a:t>На прогулку выходи, Свежим воздухом дыши. Только помни при уходе: Одевайся по погоде!</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5929330"/>
            <a:ext cx="7239000" cy="526406"/>
          </a:xfrm>
        </p:spPr>
        <p:txBody>
          <a:bodyPr/>
          <a:lstStyle/>
          <a:p>
            <a:pPr>
              <a:buNone/>
            </a:pPr>
            <a:r>
              <a:rPr lang="ru-RU" dirty="0" smtClean="0"/>
              <a:t>   </a:t>
            </a:r>
            <a:endParaRPr lang="ru-RU" dirty="0"/>
          </a:p>
        </p:txBody>
      </p:sp>
      <p:pic>
        <p:nvPicPr>
          <p:cNvPr id="4" name="Рисунок 3" descr="scale_1200 (2).jpeg"/>
          <p:cNvPicPr>
            <a:picLocks noChangeAspect="1"/>
          </p:cNvPicPr>
          <p:nvPr/>
        </p:nvPicPr>
        <p:blipFill>
          <a:blip r:embed="rId2"/>
          <a:stretch>
            <a:fillRect/>
          </a:stretch>
        </p:blipFill>
        <p:spPr>
          <a:xfrm>
            <a:off x="4572000" y="2643182"/>
            <a:ext cx="3107754" cy="2070541"/>
          </a:xfrm>
          <a:prstGeom prst="rect">
            <a:avLst/>
          </a:prstGeom>
        </p:spPr>
      </p:pic>
      <p:pic>
        <p:nvPicPr>
          <p:cNvPr id="7" name="Рисунок 6" descr="scale_1200 (3).jpeg"/>
          <p:cNvPicPr>
            <a:picLocks noChangeAspect="1"/>
          </p:cNvPicPr>
          <p:nvPr/>
        </p:nvPicPr>
        <p:blipFill>
          <a:blip r:embed="rId3" cstate="print"/>
          <a:srcRect b="14184"/>
          <a:stretch>
            <a:fillRect/>
          </a:stretch>
        </p:blipFill>
        <p:spPr>
          <a:xfrm>
            <a:off x="214282" y="2571744"/>
            <a:ext cx="3357554" cy="2161000"/>
          </a:xfrm>
          <a:prstGeom prst="rect">
            <a:avLst/>
          </a:prstGeom>
        </p:spPr>
      </p:pic>
      <p:pic>
        <p:nvPicPr>
          <p:cNvPr id="8" name="Рисунок 7" descr="2-41.jpg"/>
          <p:cNvPicPr>
            <a:picLocks noChangeAspect="1"/>
          </p:cNvPicPr>
          <p:nvPr/>
        </p:nvPicPr>
        <p:blipFill>
          <a:blip r:embed="rId4" cstate="print"/>
          <a:stretch>
            <a:fillRect/>
          </a:stretch>
        </p:blipFill>
        <p:spPr>
          <a:xfrm>
            <a:off x="2714612" y="4572008"/>
            <a:ext cx="3048000" cy="20330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a:xfrm>
            <a:off x="214282" y="428604"/>
            <a:ext cx="7858180" cy="6027132"/>
          </a:xfrm>
        </p:spPr>
        <p:txBody>
          <a:bodyPr>
            <a:normAutofit fontScale="92500" lnSpcReduction="10000"/>
          </a:bodyPr>
          <a:lstStyle/>
          <a:p>
            <a:pPr>
              <a:buNone/>
            </a:pPr>
            <a:r>
              <a:rPr lang="ru-RU" dirty="0" smtClean="0"/>
              <a:t> </a:t>
            </a:r>
            <a:r>
              <a:rPr lang="ru-RU" dirty="0" smtClean="0">
                <a:latin typeface="Times New Roman" pitchFamily="18" charset="0"/>
                <a:cs typeface="Times New Roman" pitchFamily="18" charset="0"/>
              </a:rPr>
              <a:t>Прогулка — это элемент режима, дающий возможность детям в подвижных играх, трудовых процессах, разнообразных физических упражнениях удовлетворить свои потребности в движении.</a:t>
            </a:r>
          </a:p>
          <a:p>
            <a:pPr>
              <a:buNone/>
            </a:pPr>
            <a:r>
              <a:rPr lang="ru-RU" i="1" dirty="0" smtClean="0">
                <a:latin typeface="Times New Roman" pitchFamily="18" charset="0"/>
                <a:cs typeface="Times New Roman" pitchFamily="18" charset="0"/>
              </a:rPr>
              <a:t>Интенсивный ритм жизни взрослых, особенно в мегаполисах, практически не оставляет время на ежедневные прогулки. Сложно позволить себе потратить бесценные часы на «свежий воздух», когда запланировано столько дел.</a:t>
            </a:r>
            <a:endParaRPr lang="ru-RU" dirty="0" smtClean="0">
              <a:latin typeface="Times New Roman" pitchFamily="18" charset="0"/>
              <a:cs typeface="Times New Roman" pitchFamily="18" charset="0"/>
            </a:endParaRPr>
          </a:p>
          <a:p>
            <a:pPr fontAlgn="base">
              <a:buNone/>
            </a:pPr>
            <a:r>
              <a:rPr lang="ru-RU" dirty="0" smtClean="0">
                <a:latin typeface="Times New Roman" pitchFamily="18" charset="0"/>
                <a:cs typeface="Times New Roman" pitchFamily="18" charset="0"/>
              </a:rPr>
              <a:t>Если сравнивать пользу от прогулки и карьеру, как правило, более весомой кажется вторая, но если поставить на чашу собственного ребенка, его благополучие, то результат, скорее всего, будет другой. Особенно, если каждый раз напоминать себе, почему детям так необходимы ежедневные длительные прогулки.</a:t>
            </a:r>
          </a:p>
          <a:p>
            <a:pPr>
              <a:buNone/>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a:xfrm>
            <a:off x="457200" y="285728"/>
            <a:ext cx="7239000" cy="6170008"/>
          </a:xfrm>
        </p:spPr>
        <p:txBody>
          <a:bodyPr>
            <a:normAutofit fontScale="92500" lnSpcReduction="20000"/>
          </a:bodyPr>
          <a:lstStyle/>
          <a:p>
            <a:pPr fontAlgn="base">
              <a:buNone/>
            </a:pPr>
            <a:r>
              <a:rPr lang="ru-RU" dirty="0" smtClean="0"/>
              <a:t> </a:t>
            </a:r>
            <a:r>
              <a:rPr lang="ru-RU" dirty="0" smtClean="0">
                <a:latin typeface="Times New Roman" pitchFamily="18" charset="0"/>
                <a:cs typeface="Times New Roman" pitchFamily="18" charset="0"/>
              </a:rPr>
              <a:t>Перед тем, как перейти к главным аргументам, напомним, что в идеале детские прогулки должны быть:</a:t>
            </a:r>
          </a:p>
          <a:p>
            <a:pPr fontAlgn="base">
              <a:buFont typeface="Wingdings" pitchFamily="2" charset="2"/>
              <a:buChar char="Ø"/>
            </a:pPr>
            <a:r>
              <a:rPr lang="ru-RU" dirty="0" smtClean="0">
                <a:latin typeface="Times New Roman" pitchFamily="18" charset="0"/>
                <a:cs typeface="Times New Roman" pitchFamily="18" charset="0"/>
              </a:rPr>
              <a:t>не менее двух раз в день (оптимально — утром и вечером);</a:t>
            </a:r>
          </a:p>
          <a:p>
            <a:pPr fontAlgn="base">
              <a:buFont typeface="Wingdings" pitchFamily="2" charset="2"/>
              <a:buChar char="Ø"/>
            </a:pPr>
            <a:r>
              <a:rPr lang="ru-RU" dirty="0" smtClean="0">
                <a:latin typeface="Times New Roman" pitchFamily="18" charset="0"/>
                <a:cs typeface="Times New Roman" pitchFamily="18" charset="0"/>
              </a:rPr>
              <a:t>на свежем воздухе, а не вдоль загазованной дороги;</a:t>
            </a:r>
          </a:p>
          <a:p>
            <a:pPr fontAlgn="base">
              <a:buFont typeface="Wingdings" pitchFamily="2" charset="2"/>
              <a:buChar char="Ø"/>
            </a:pPr>
            <a:r>
              <a:rPr lang="ru-RU" dirty="0" smtClean="0">
                <a:latin typeface="Times New Roman" pitchFamily="18" charset="0"/>
                <a:cs typeface="Times New Roman" pitchFamily="18" charset="0"/>
              </a:rPr>
              <a:t>минимум 2 часа (это суммарное время) – можно в эти часы засчитать и время, которое тратите на дорогу в сад (туда и обратно), если добираетесь пешком, и непосредственно прогулки в детском саду (только убедитесь, что ребенок точно гулял в этот день).</a:t>
            </a:r>
          </a:p>
          <a:p>
            <a:pPr fontAlgn="base">
              <a:buFont typeface="Wingdings" pitchFamily="2" charset="2"/>
              <a:buChar char="Ø"/>
            </a:pPr>
            <a:r>
              <a:rPr lang="ru-RU" dirty="0" smtClean="0">
                <a:latin typeface="Times New Roman" pitchFamily="18" charset="0"/>
                <a:cs typeface="Times New Roman" pitchFamily="18" charset="0"/>
              </a:rPr>
              <a:t>в удовольствие! Так, например, длительная пешая прогулка скорее утомит дошкольника, чем доставит радость. Детям такого возраста необходимо чередовать ходьбу и подвижные игры на площадке с короткими передышками: покататься на качели, посидеть на лавочке, повисеть на турнике, поиграть в песочнице и т.д.</a:t>
            </a: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3609026"/>
          </a:xfrm>
        </p:spPr>
        <p:txBody>
          <a:bodyPr>
            <a:normAutofit/>
          </a:bodyPr>
          <a:lstStyle/>
          <a:p>
            <a:pPr algn="ctr"/>
            <a:r>
              <a:rPr lang="ru-RU" dirty="0" smtClean="0"/>
              <a:t> </a:t>
            </a:r>
            <a:r>
              <a:rPr lang="ru-RU" sz="4000" dirty="0" smtClean="0"/>
              <a:t>7 весомых причин, почему ребенку нужно гулять</a:t>
            </a:r>
            <a:endParaRPr lang="ru-RU" dirty="0"/>
          </a:p>
        </p:txBody>
      </p:sp>
      <p:sp>
        <p:nvSpPr>
          <p:cNvPr id="3" name="Содержимое 2"/>
          <p:cNvSpPr>
            <a:spLocks noGrp="1"/>
          </p:cNvSpPr>
          <p:nvPr>
            <p:ph idx="1"/>
          </p:nvPr>
        </p:nvSpPr>
        <p:spPr/>
        <p:txBody>
          <a:bodyPr/>
          <a:lstStyle/>
          <a:p>
            <a:pPr>
              <a:buNone/>
            </a:pPr>
            <a:r>
              <a:rPr lang="ru-RU" dirty="0" smtClean="0"/>
              <a:t>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7239000" cy="1571636"/>
          </a:xfrm>
        </p:spPr>
        <p:txBody>
          <a:bodyPr>
            <a:normAutofit/>
          </a:bodyPr>
          <a:lstStyle/>
          <a:p>
            <a:pPr algn="ctr"/>
            <a:r>
              <a:rPr lang="ru-RU" dirty="0" smtClean="0"/>
              <a:t/>
            </a:r>
            <a:br>
              <a:rPr lang="ru-RU" dirty="0" smtClean="0"/>
            </a:br>
            <a:endParaRPr lang="ru-RU" dirty="0"/>
          </a:p>
        </p:txBody>
      </p:sp>
      <p:sp>
        <p:nvSpPr>
          <p:cNvPr id="3" name="Содержимое 2"/>
          <p:cNvSpPr>
            <a:spLocks noGrp="1"/>
          </p:cNvSpPr>
          <p:nvPr>
            <p:ph idx="1"/>
          </p:nvPr>
        </p:nvSpPr>
        <p:spPr>
          <a:xfrm>
            <a:off x="142844" y="285728"/>
            <a:ext cx="7929618" cy="6572272"/>
          </a:xfrm>
        </p:spPr>
        <p:txBody>
          <a:bodyPr>
            <a:normAutofit fontScale="25000" lnSpcReduction="20000"/>
          </a:bodyPr>
          <a:lstStyle/>
          <a:p>
            <a:pPr fontAlgn="base">
              <a:buFont typeface="Wingdings" pitchFamily="2" charset="2"/>
              <a:buChar char="Ø"/>
            </a:pPr>
            <a:r>
              <a:rPr lang="ru-RU" sz="8000" dirty="0" smtClean="0">
                <a:latin typeface="Times New Roman" pitchFamily="18" charset="0"/>
                <a:cs typeface="Times New Roman" pitchFamily="18" charset="0"/>
              </a:rPr>
              <a:t>Прогулка для ребенка – это спортивная тренировка, ведь на улице можно делать то, что плохо удается дома: бегать, прыгать, упражняться на турниках, лазить по лесенкам и катиться с горок, преодолевая страх высоты, испытывать вестибулярный аппарат на качелях, играть с мячом и многое другое. Любые подвижные игры на улице развивают ребенка физически, тренируют его выносливость, воспитывают характер.</a:t>
            </a:r>
          </a:p>
          <a:p>
            <a:pPr fontAlgn="base">
              <a:buFont typeface="Wingdings" pitchFamily="2" charset="2"/>
              <a:buChar char="Ø"/>
            </a:pPr>
            <a:r>
              <a:rPr lang="ru-RU" sz="8000" dirty="0" smtClean="0">
                <a:latin typeface="Times New Roman" pitchFamily="18" charset="0"/>
                <a:cs typeface="Times New Roman" pitchFamily="18" charset="0"/>
              </a:rPr>
              <a:t>Ребенок получает бесценный опыт взаимодействия с естественной окружающей средой – ветром, солнцем, дождем и другими факторами. Конечно, соблюдать меры безопасности нужно: глупо оставаться на улице во время грозы и наблюдать молнию, сидя на лавочке. Однако, заметьте, только испытав на себе порыв ветра, ливень, палящее июльское солнце, человек по-настоящему познает силу и мощь стихий. Поэтому не стоит прятать ребенка в четырех стенах, если погода не идеальна. Пусть сызмальства он привыкает к различным погодным условиям, учится оценивать силу природных явлений и выбирать для себя оптимальные действия.</a:t>
            </a:r>
          </a:p>
          <a:p>
            <a:pPr fontAlgn="base">
              <a:buFont typeface="Wingdings" pitchFamily="2" charset="2"/>
              <a:buChar char="Ø"/>
            </a:pPr>
            <a:r>
              <a:rPr lang="ru-RU" sz="8000" dirty="0" smtClean="0">
                <a:latin typeface="Times New Roman" pitchFamily="18" charset="0"/>
                <a:cs typeface="Times New Roman" pitchFamily="18" charset="0"/>
              </a:rPr>
              <a:t>Прогулка помогает ребенку стать самостоятельнее. Сама обстановка – детская площадка, аллеи парка, спортивное поле – позволяет увеличить физическое расстояние между родителями и детьми. Совсем маленький ребенок будет постоянно проверять дистанцию: отбегать от взрослого и тут же возвращаться. Такая странная игра важна для малыша, ведь в данный момент он учится доверять (взрослый никуда не исчезает, не бросает его), а также проверяет «границы» (контролирует расстояние, то приближаясь, то удаляясь).</a:t>
            </a:r>
          </a:p>
          <a:p>
            <a:pPr>
              <a:buFont typeface="Wingdings" pitchFamily="2" charset="2"/>
              <a:buChar char="Ø"/>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a:xfrm>
            <a:off x="214282" y="428604"/>
            <a:ext cx="7858180" cy="6168748"/>
          </a:xfrm>
        </p:spPr>
        <p:txBody>
          <a:bodyPr>
            <a:normAutofit fontScale="85000" lnSpcReduction="20000"/>
          </a:bodyPr>
          <a:lstStyle/>
          <a:p>
            <a:pPr fontAlgn="base">
              <a:buNone/>
            </a:pPr>
            <a:endParaRPr lang="ru-RU" sz="2900" dirty="0" smtClean="0">
              <a:latin typeface="Times New Roman" pitchFamily="18" charset="0"/>
              <a:cs typeface="Times New Roman" pitchFamily="18" charset="0"/>
            </a:endParaRPr>
          </a:p>
          <a:p>
            <a:pPr fontAlgn="base">
              <a:buFont typeface="Wingdings" pitchFamily="2" charset="2"/>
              <a:buChar char="Ø"/>
            </a:pPr>
            <a:r>
              <a:rPr lang="ru-RU" dirty="0" smtClean="0">
                <a:latin typeface="Times New Roman" pitchFamily="18" charset="0"/>
                <a:cs typeface="Times New Roman" pitchFamily="18" charset="0"/>
              </a:rPr>
              <a:t>Во время прогулок улучшается настроение. Во-первых, опять помогает солнце – в организме вырабатывается «гормона счастья» (</a:t>
            </a:r>
            <a:r>
              <a:rPr lang="ru-RU" dirty="0" err="1" smtClean="0">
                <a:latin typeface="Times New Roman" pitchFamily="18" charset="0"/>
                <a:cs typeface="Times New Roman" pitchFamily="18" charset="0"/>
              </a:rPr>
              <a:t>серотонин</a:t>
            </a:r>
            <a:r>
              <a:rPr lang="ru-RU" dirty="0" smtClean="0">
                <a:latin typeface="Times New Roman" pitchFamily="18" charset="0"/>
                <a:cs typeface="Times New Roman" pitchFamily="18" charset="0"/>
              </a:rPr>
              <a:t>). Во-вторых, ребенок получает новые впечатления. А если родители еще и приложат немного усилий, то эффект от всего увиденного и услышанного будет в разы больше. Чего только стоит заметить самим и показать ребенку настоящего дождевого червя или жука-оленя (рогача).</a:t>
            </a:r>
          </a:p>
          <a:p>
            <a:pPr fontAlgn="base">
              <a:buFont typeface="Wingdings" pitchFamily="2" charset="2"/>
              <a:buChar char="Ø"/>
            </a:pPr>
            <a:endParaRPr lang="ru-RU" dirty="0" smtClean="0">
              <a:latin typeface="Times New Roman" pitchFamily="18" charset="0"/>
              <a:cs typeface="Times New Roman" pitchFamily="18" charset="0"/>
            </a:endParaRPr>
          </a:p>
          <a:p>
            <a:pPr fontAlgn="base">
              <a:buFont typeface="Wingdings" pitchFamily="2" charset="2"/>
              <a:buChar char="Ø"/>
            </a:pPr>
            <a:r>
              <a:rPr lang="ru-RU" dirty="0" smtClean="0">
                <a:latin typeface="Times New Roman" pitchFamily="18" charset="0"/>
                <a:cs typeface="Times New Roman" pitchFamily="18" charset="0"/>
              </a:rPr>
              <a:t>Свежий воздух позволяет «прочистить» мозги. Конечно, такой эффект от пребывания на улице больше знаком взрослым, ведь их головы постоянно загружены. У детей дошкольного возраста настоящее умственное переутомление возникает крайне редко. Причина в том, что их мозг работает иначе. Как только наступает пограничное состояние  – ребенок больше не может воспринимать информацию – его мозг как бы «отключается». А заставить себя вновь «включиться» он не может: волевая регуляция еще слаба. В такой ситуации детям нужна смена деятельности, и прогулка подходит лучше всего.</a:t>
            </a:r>
          </a:p>
          <a:p>
            <a:pPr>
              <a:buNone/>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a:xfrm>
            <a:off x="214282" y="357166"/>
            <a:ext cx="7786742" cy="6024162"/>
          </a:xfrm>
        </p:spPr>
        <p:txBody>
          <a:bodyPr>
            <a:normAutofit fontScale="85000" lnSpcReduction="20000"/>
          </a:bodyPr>
          <a:lstStyle/>
          <a:p>
            <a:pPr fontAlgn="base">
              <a:buFont typeface="Wingdings" pitchFamily="2" charset="2"/>
              <a:buChar char="Ø"/>
            </a:pPr>
            <a:r>
              <a:rPr lang="ru-RU" dirty="0" smtClean="0">
                <a:latin typeface="Times New Roman" pitchFamily="18" charset="0"/>
                <a:cs typeface="Times New Roman" pitchFamily="18" charset="0"/>
              </a:rPr>
              <a:t> Гуляние на свежем воздухе полезно для здоровья. И хотя об этом знают все взрослые, почему-то данный аргумент не слишком мотивирует. Но все-таки напомним основные плюсы гуляния для здоровья ребенка.</a:t>
            </a:r>
          </a:p>
          <a:p>
            <a:pPr fontAlgn="base">
              <a:buFont typeface="Wingdings" pitchFamily="2" charset="2"/>
              <a:buChar char="Ø"/>
            </a:pPr>
            <a:endParaRPr lang="ru-RU" dirty="0" smtClean="0">
              <a:latin typeface="Times New Roman" pitchFamily="18" charset="0"/>
              <a:cs typeface="Times New Roman" pitchFamily="18" charset="0"/>
            </a:endParaRPr>
          </a:p>
          <a:p>
            <a:pPr fontAlgn="base">
              <a:buFont typeface="Wingdings" pitchFamily="2" charset="2"/>
              <a:buChar char="Ø"/>
            </a:pPr>
            <a:r>
              <a:rPr lang="ru-RU" dirty="0" smtClean="0">
                <a:latin typeface="Times New Roman" pitchFamily="18" charset="0"/>
                <a:cs typeface="Times New Roman" pitchFamily="18" charset="0"/>
              </a:rPr>
              <a:t>Гуляя в парковой зоне или где есть насаждения и водоемы, ребенок взаимодействует с деревьями, травой, землей, водой. Он не только познает мир живой и неживой природы, но и привыкает, «возвращается» к естественной среде. Если вы хотите, чтобы ваши дети полюбили природу, видели ее красоту, ощущали гармонию и хотели ее оберегать, необходимо выводить и вывозить их в парки, скверы, леса, поля.</a:t>
            </a:r>
          </a:p>
          <a:p>
            <a:pPr fontAlgn="base">
              <a:buNone/>
            </a:pPr>
            <a:endParaRPr lang="ru-RU" dirty="0" smtClean="0">
              <a:latin typeface="Times New Roman" pitchFamily="18" charset="0"/>
              <a:cs typeface="Times New Roman" pitchFamily="18" charset="0"/>
            </a:endParaRPr>
          </a:p>
          <a:p>
            <a:pPr fontAlgn="base">
              <a:buFont typeface="Wingdings" pitchFamily="2" charset="2"/>
              <a:buChar char="Ø"/>
            </a:pPr>
            <a:r>
              <a:rPr lang="ru-RU" dirty="0" smtClean="0">
                <a:latin typeface="Times New Roman" pitchFamily="18" charset="0"/>
                <a:cs typeface="Times New Roman" pitchFamily="18" charset="0"/>
              </a:rPr>
              <a:t>Дорогие родители, надеемся, что перечисленные доводы вас убедили и вы сможете найти время для прогулки с ребенком как после работы, так и в выходные. Осталось лишь не поддаться соблазнам — забыть на время про диван, экран, Интернет.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028840"/>
          </a:xfrm>
        </p:spPr>
        <p:txBody>
          <a:bodyPr>
            <a:normAutofit fontScale="90000"/>
          </a:bodyPr>
          <a:lstStyle/>
          <a:p>
            <a:pPr algn="ctr"/>
            <a:r>
              <a:rPr lang="ru-RU" b="0" dirty="0"/>
              <a:t>Как гулять с </a:t>
            </a:r>
            <a:r>
              <a:rPr lang="ru-RU" b="0" dirty="0" smtClean="0"/>
              <a:t>ребенком</a:t>
            </a:r>
            <a:br>
              <a:rPr lang="ru-RU" b="0" dirty="0" smtClean="0"/>
            </a:br>
            <a:r>
              <a:rPr lang="ru-RU" dirty="0"/>
              <a:t/>
            </a:r>
            <a:br>
              <a:rPr lang="ru-RU" dirty="0"/>
            </a:br>
            <a:r>
              <a:rPr lang="ru-RU" sz="2000" b="0" dirty="0"/>
              <a:t>Так как же гулять с ребенком, чтобы он физически развивался и вам обоим не было скучно?</a:t>
            </a:r>
            <a:r>
              <a:rPr lang="ru-RU" dirty="0"/>
              <a:t/>
            </a:r>
            <a:br>
              <a:rPr lang="ru-RU" dirty="0"/>
            </a:br>
            <a:endParaRPr lang="ru-RU" dirty="0"/>
          </a:p>
        </p:txBody>
      </p:sp>
      <p:sp>
        <p:nvSpPr>
          <p:cNvPr id="3" name="Объект 2"/>
          <p:cNvSpPr>
            <a:spLocks noGrp="1"/>
          </p:cNvSpPr>
          <p:nvPr>
            <p:ph idx="1"/>
          </p:nvPr>
        </p:nvSpPr>
        <p:spPr/>
        <p:txBody>
          <a:bodyPr/>
          <a:lstStyle/>
          <a:p>
            <a:pPr>
              <a:buFont typeface="Wingdings" pitchFamily="2" charset="2"/>
              <a:buChar char="Ø"/>
            </a:pPr>
            <a:endParaRPr lang="ru-RU"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Надо </a:t>
            </a:r>
            <a:r>
              <a:rPr lang="ru-RU" b="1" dirty="0">
                <a:latin typeface="Times New Roman" pitchFamily="18" charset="0"/>
                <a:cs typeface="Times New Roman" pitchFamily="18" charset="0"/>
              </a:rPr>
              <a:t>много бегать</a:t>
            </a:r>
            <a:r>
              <a:rPr lang="ru-RU" dirty="0">
                <a:latin typeface="Times New Roman" pitchFamily="18" charset="0"/>
                <a:cs typeface="Times New Roman" pitchFamily="18" charset="0"/>
              </a:rPr>
              <a:t>. Бегать по прямой. Бегать по кругу. Бегать спиной вперед.</a:t>
            </a:r>
          </a:p>
          <a:p>
            <a:pPr marL="0" indent="0">
              <a:buNone/>
            </a:pP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725428"/>
            <a:ext cx="3048000" cy="2033016"/>
          </a:xfrm>
          <a:prstGeom prst="rect">
            <a:avLst/>
          </a:prstGeom>
        </p:spPr>
      </p:pic>
    </p:spTree>
    <p:extLst>
      <p:ext uri="{BB962C8B-B14F-4D97-AF65-F5344CB8AC3E}">
        <p14:creationId xmlns:p14="http://schemas.microsoft.com/office/powerpoint/2010/main" val="33322872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103</TotalTime>
  <Words>942</Words>
  <Application>Microsoft Office PowerPoint</Application>
  <PresentationFormat>Экран (4:3)</PresentationFormat>
  <Paragraphs>68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Изящная</vt:lpstr>
      <vt:lpstr>Прогулка  в жизни ребенка</vt:lpstr>
      <vt:lpstr>На прогулку выходи, Свежим воздухом дыши. Только помни при уходе: Одевайся по погоде!</vt:lpstr>
      <vt:lpstr> </vt:lpstr>
      <vt:lpstr>  </vt:lpstr>
      <vt:lpstr> 7 весомых причин, почему ребенку нужно гулять</vt:lpstr>
      <vt:lpstr> </vt:lpstr>
      <vt:lpstr> </vt:lpstr>
      <vt:lpstr> </vt:lpstr>
      <vt:lpstr>Как гулять с ребенком  Так как же гулять с ребенком, чтобы он физически развивался и вам обоим не было скучно? </vt:lpstr>
      <vt:lpstr> </vt:lpstr>
      <vt:lpstr>   </vt:lpstr>
      <vt:lpstr>  </vt:lpstr>
      <vt:lpstr>  </vt:lpstr>
      <vt:lpstr> </vt:lpstr>
      <vt:lpstr> </vt:lpstr>
      <vt:lpstr>Как сделать тренажер из доски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Прогулка  в жизни ребенка</dc:title>
  <dc:creator>Пользователь Windows</dc:creator>
  <cp:lastModifiedBy>1</cp:lastModifiedBy>
  <cp:revision>7</cp:revision>
  <dcterms:created xsi:type="dcterms:W3CDTF">2021-05-18T19:21:22Z</dcterms:created>
  <dcterms:modified xsi:type="dcterms:W3CDTF">2021-05-19T09:47:27Z</dcterms:modified>
</cp:coreProperties>
</file>